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B60B4-68C4-4F1A-8B0F-22CDECF9EC9B}" type="datetimeFigureOut">
              <a:rPr lang="en-CA" smtClean="0"/>
              <a:t>2015-12-02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8A8CF-913D-45CA-9460-2F720C648892}" type="slidenum">
              <a:rPr lang="en-CA" smtClean="0"/>
              <a:t>‹#›</a:t>
            </a:fld>
            <a:endParaRPr lang="en-CA"/>
          </a:p>
        </p:txBody>
      </p:sp>
    </p:spTree>
    <p:extLst>
      <p:ext uri="{BB962C8B-B14F-4D97-AF65-F5344CB8AC3E}">
        <p14:creationId xmlns:p14="http://schemas.microsoft.com/office/powerpoint/2010/main" val="206098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84EFD7-A646-400E-9CCC-D62577535603}"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73360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950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7523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72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4787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6437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26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834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38930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901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88582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6912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2007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8829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0471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562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93591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63701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9428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09968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1860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93545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538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37206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28419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8268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85097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11003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33591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7517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2436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67663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54844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1105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50174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99279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27131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12710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8327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85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984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42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7431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4019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0819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424127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696383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3415220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9485D1-2904-4160-BC3F-E4724319CDBB}" type="datetimeFigureOut">
              <a:rPr lang="en-CA" smtClean="0">
                <a:solidFill>
                  <a:prstClr val="white">
                    <a:tint val="75000"/>
                  </a:prstClr>
                </a:solidFill>
              </a:rPr>
              <a:pPr/>
              <a:t>2015-12-02</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627A9-5E6B-4F0F-AA3F-C96AC4B821B3}"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254415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4.jp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Layout" Target="../slideLayouts/slideLayout29.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9615" y="477833"/>
            <a:ext cx="5542394" cy="627338"/>
          </a:xfrm>
        </p:spPr>
        <p:txBody>
          <a:bodyPr>
            <a:noAutofit/>
          </a:bodyPr>
          <a:lstStyle/>
          <a:p>
            <a:pPr algn="ctr"/>
            <a:r>
              <a:rPr lang="en-CA" sz="4400" dirty="0">
                <a:solidFill>
                  <a:schemeClr val="bg1"/>
                </a:solidFill>
              </a:rPr>
              <a:t>BC Endurance Project</a:t>
            </a:r>
            <a:endParaRPr lang="en-CA" sz="4400" dirty="0">
              <a:solidFill>
                <a:schemeClr val="bg1"/>
              </a:solidFill>
            </a:endParaRPr>
          </a:p>
        </p:txBody>
      </p:sp>
      <p:sp>
        <p:nvSpPr>
          <p:cNvPr id="3" name="Content Placeholder 2"/>
          <p:cNvSpPr>
            <a:spLocks noGrp="1"/>
          </p:cNvSpPr>
          <p:nvPr>
            <p:ph idx="1"/>
          </p:nvPr>
        </p:nvSpPr>
        <p:spPr>
          <a:xfrm>
            <a:off x="4112246" y="1424272"/>
            <a:ext cx="3744416" cy="1487028"/>
          </a:xfrm>
        </p:spPr>
        <p:txBody>
          <a:bodyPr>
            <a:noAutofit/>
          </a:bodyPr>
          <a:lstStyle/>
          <a:p>
            <a:r>
              <a:rPr lang="en-CA" sz="1050" dirty="0">
                <a:solidFill>
                  <a:schemeClr val="bg1"/>
                </a:solidFill>
              </a:rPr>
              <a:t>A group of elite BC &amp; Canadian distance runners training in the greater Vancouver area with Olympic Games aspirations.</a:t>
            </a:r>
          </a:p>
          <a:p>
            <a:r>
              <a:rPr lang="en-CA" sz="1050" dirty="0">
                <a:solidFill>
                  <a:schemeClr val="bg1"/>
                </a:solidFill>
              </a:rPr>
              <a:t>Project goals are to place as many members on:</a:t>
            </a:r>
          </a:p>
          <a:p>
            <a:pPr lvl="1"/>
            <a:r>
              <a:rPr lang="en-CA" sz="1050" dirty="0">
                <a:solidFill>
                  <a:schemeClr val="bg1"/>
                </a:solidFill>
              </a:rPr>
              <a:t>BC and Canadian Championship podiums</a:t>
            </a:r>
          </a:p>
          <a:p>
            <a:pPr lvl="1"/>
            <a:r>
              <a:rPr lang="en-CA" sz="1050" dirty="0">
                <a:solidFill>
                  <a:schemeClr val="bg1"/>
                </a:solidFill>
              </a:rPr>
              <a:t>Canadian National teams</a:t>
            </a:r>
          </a:p>
          <a:p>
            <a:pPr lvl="1"/>
            <a:r>
              <a:rPr lang="en-CA" sz="1050" dirty="0">
                <a:solidFill>
                  <a:schemeClr val="bg1"/>
                </a:solidFill>
              </a:rPr>
              <a:t>Podium performances at Olympic Games, World Championships, Multi-sport International Games and other international competitions.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075" y="1129144"/>
            <a:ext cx="2219065" cy="16642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310" y="4365105"/>
            <a:ext cx="2618879" cy="19616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322" y="4365104"/>
            <a:ext cx="2942402" cy="1961601"/>
          </a:xfrm>
          <a:prstGeom prst="rect">
            <a:avLst/>
          </a:prstGeom>
        </p:spPr>
      </p:pic>
      <p:sp>
        <p:nvSpPr>
          <p:cNvPr id="9" name="TextBox 8"/>
          <p:cNvSpPr txBox="1"/>
          <p:nvPr/>
        </p:nvSpPr>
        <p:spPr>
          <a:xfrm>
            <a:off x="1811913" y="3104846"/>
            <a:ext cx="8670419" cy="830997"/>
          </a:xfrm>
          <a:prstGeom prst="rect">
            <a:avLst/>
          </a:prstGeom>
          <a:noFill/>
        </p:spPr>
        <p:txBody>
          <a:bodyPr wrap="square" rtlCol="0">
            <a:spAutoFit/>
          </a:bodyPr>
          <a:lstStyle/>
          <a:p>
            <a:r>
              <a:rPr lang="en-CA" sz="1200" u="sng" dirty="0">
                <a:solidFill>
                  <a:prstClr val="black"/>
                </a:solidFill>
              </a:rPr>
              <a:t>Mission Statement</a:t>
            </a:r>
            <a:endParaRPr lang="en-CA" sz="1200" dirty="0">
              <a:solidFill>
                <a:prstClr val="black"/>
              </a:solidFill>
            </a:endParaRPr>
          </a:p>
          <a:p>
            <a:r>
              <a:rPr lang="en-CA" sz="1200" dirty="0">
                <a:solidFill>
                  <a:prstClr val="black"/>
                </a:solidFill>
              </a:rPr>
              <a:t>The BC High Performance Endurance Project (BCEP) strives to develop distance runners (5000m to marathon) to national and international performance standards. The specific goals of the project are to place as many members on BC and Canadian Championship podiums, on Canadian national teams and pursuing podium performances at international competitions.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 r="342"/>
          <a:stretch/>
        </p:blipFill>
        <p:spPr>
          <a:xfrm>
            <a:off x="4467109" y="4379809"/>
            <a:ext cx="2941259" cy="1961601"/>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7483" t="21468" r="13453" b="7198"/>
          <a:stretch/>
        </p:blipFill>
        <p:spPr>
          <a:xfrm>
            <a:off x="8089970" y="1141288"/>
            <a:ext cx="2374355" cy="1652155"/>
          </a:xfrm>
          <a:prstGeom prst="rect">
            <a:avLst/>
          </a:prstGeom>
        </p:spPr>
      </p:pic>
    </p:spTree>
    <p:extLst>
      <p:ext uri="{BB962C8B-B14F-4D97-AF65-F5344CB8AC3E}">
        <p14:creationId xmlns:p14="http://schemas.microsoft.com/office/powerpoint/2010/main" val="16353666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957" t="2809" r="12936"/>
          <a:stretch/>
        </p:blipFill>
        <p:spPr>
          <a:xfrm>
            <a:off x="1971353" y="1026083"/>
            <a:ext cx="1173285" cy="1691066"/>
          </a:xfrm>
          <a:prstGeom prst="rect">
            <a:avLst/>
          </a:prstGeom>
        </p:spPr>
      </p:pic>
      <p:sp>
        <p:nvSpPr>
          <p:cNvPr id="5" name="TextBox 4"/>
          <p:cNvSpPr txBox="1"/>
          <p:nvPr/>
        </p:nvSpPr>
        <p:spPr>
          <a:xfrm>
            <a:off x="1586658" y="2782936"/>
            <a:ext cx="1942672" cy="692497"/>
          </a:xfrm>
          <a:prstGeom prst="rect">
            <a:avLst/>
          </a:prstGeom>
          <a:solidFill>
            <a:schemeClr val="bg1"/>
          </a:solidFill>
        </p:spPr>
        <p:txBody>
          <a:bodyPr wrap="square" rtlCol="0">
            <a:spAutoFit/>
          </a:bodyPr>
          <a:lstStyle/>
          <a:p>
            <a:pPr algn="ctr"/>
            <a:r>
              <a:rPr lang="en-CA" sz="1200" dirty="0">
                <a:solidFill>
                  <a:prstClr val="white"/>
                </a:solidFill>
              </a:rPr>
              <a:t>Dylan Wykes</a:t>
            </a:r>
          </a:p>
          <a:p>
            <a:pPr algn="ctr"/>
            <a:r>
              <a:rPr lang="en-CA" sz="900" dirty="0">
                <a:solidFill>
                  <a:prstClr val="white"/>
                </a:solidFill>
              </a:rPr>
              <a:t>2012 Olympian – marathon</a:t>
            </a:r>
          </a:p>
          <a:p>
            <a:pPr algn="ctr"/>
            <a:r>
              <a:rPr lang="en-CA" sz="900" dirty="0">
                <a:solidFill>
                  <a:prstClr val="white"/>
                </a:solidFill>
              </a:rPr>
              <a:t>2</a:t>
            </a:r>
            <a:r>
              <a:rPr lang="en-CA" sz="900" baseline="30000" dirty="0">
                <a:solidFill>
                  <a:prstClr val="white"/>
                </a:solidFill>
              </a:rPr>
              <a:t>nd</a:t>
            </a:r>
            <a:r>
              <a:rPr lang="en-CA" sz="900" dirty="0">
                <a:solidFill>
                  <a:prstClr val="white"/>
                </a:solidFill>
              </a:rPr>
              <a:t> Fastest Canadian all-time – 2:10:47</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8929" t="9401" r="13244" b="-234"/>
          <a:stretch/>
        </p:blipFill>
        <p:spPr>
          <a:xfrm>
            <a:off x="4154393" y="1026683"/>
            <a:ext cx="1055979" cy="1690466"/>
          </a:xfrm>
          <a:prstGeom prst="rect">
            <a:avLst/>
          </a:prstGeom>
        </p:spPr>
      </p:pic>
      <p:sp>
        <p:nvSpPr>
          <p:cNvPr id="7" name="TextBox 6"/>
          <p:cNvSpPr txBox="1"/>
          <p:nvPr/>
        </p:nvSpPr>
        <p:spPr>
          <a:xfrm>
            <a:off x="3560920" y="2782935"/>
            <a:ext cx="2242922" cy="553998"/>
          </a:xfrm>
          <a:prstGeom prst="rect">
            <a:avLst/>
          </a:prstGeom>
          <a:solidFill>
            <a:schemeClr val="bg1"/>
          </a:solidFill>
        </p:spPr>
        <p:txBody>
          <a:bodyPr wrap="none" rtlCol="0">
            <a:spAutoFit/>
          </a:bodyPr>
          <a:lstStyle/>
          <a:p>
            <a:pPr algn="ctr"/>
            <a:r>
              <a:rPr lang="en-CA" sz="1200" dirty="0">
                <a:solidFill>
                  <a:prstClr val="white"/>
                </a:solidFill>
              </a:rPr>
              <a:t>Natasha Wodak</a:t>
            </a:r>
          </a:p>
          <a:p>
            <a:pPr algn="ctr"/>
            <a:r>
              <a:rPr lang="en-CA" sz="900" dirty="0">
                <a:solidFill>
                  <a:prstClr val="white"/>
                </a:solidFill>
              </a:rPr>
              <a:t>Canadian record holder – 10000m -31:41.59</a:t>
            </a:r>
          </a:p>
          <a:p>
            <a:pPr algn="ctr"/>
            <a:r>
              <a:rPr lang="en-CA" sz="900" dirty="0">
                <a:solidFill>
                  <a:prstClr val="white"/>
                </a:solidFill>
              </a:rPr>
              <a:t>2015 Pan Am Games – 10000m</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5777" y="1026685"/>
            <a:ext cx="989837" cy="1691066"/>
          </a:xfrm>
          <a:prstGeom prst="rect">
            <a:avLst/>
          </a:prstGeom>
        </p:spPr>
      </p:pic>
      <p:sp>
        <p:nvSpPr>
          <p:cNvPr id="9" name="TextBox 8"/>
          <p:cNvSpPr txBox="1"/>
          <p:nvPr/>
        </p:nvSpPr>
        <p:spPr>
          <a:xfrm>
            <a:off x="7927598" y="2779825"/>
            <a:ext cx="2706190" cy="553998"/>
          </a:xfrm>
          <a:prstGeom prst="rect">
            <a:avLst/>
          </a:prstGeom>
          <a:solidFill>
            <a:schemeClr val="bg1"/>
          </a:solidFill>
        </p:spPr>
        <p:txBody>
          <a:bodyPr wrap="none" rtlCol="0">
            <a:spAutoFit/>
          </a:bodyPr>
          <a:lstStyle/>
          <a:p>
            <a:pPr algn="ctr"/>
            <a:r>
              <a:rPr lang="en-CA" sz="1200" dirty="0">
                <a:solidFill>
                  <a:prstClr val="white"/>
                </a:solidFill>
              </a:rPr>
              <a:t>Geoff Martinson</a:t>
            </a:r>
          </a:p>
          <a:p>
            <a:pPr algn="ctr"/>
            <a:r>
              <a:rPr lang="en-CA" sz="900" dirty="0">
                <a:solidFill>
                  <a:prstClr val="white"/>
                </a:solidFill>
              </a:rPr>
              <a:t>2011 IAAF World Championship semi-finalist – 1500m</a:t>
            </a:r>
          </a:p>
          <a:p>
            <a:pPr algn="ctr"/>
            <a:r>
              <a:rPr lang="en-CA" sz="900" dirty="0">
                <a:solidFill>
                  <a:prstClr val="white"/>
                </a:solidFill>
              </a:rPr>
              <a:t>2015 Canadian Ranking – 7</a:t>
            </a:r>
            <a:r>
              <a:rPr lang="en-CA" sz="900" baseline="30000" dirty="0">
                <a:solidFill>
                  <a:prstClr val="white"/>
                </a:solidFill>
              </a:rPr>
              <a:t>th</a:t>
            </a:r>
            <a:r>
              <a:rPr lang="en-CA" sz="900" dirty="0">
                <a:solidFill>
                  <a:prstClr val="white"/>
                </a:solidFill>
              </a:rPr>
              <a:t>(5000m)</a:t>
            </a:r>
          </a:p>
        </p:txBody>
      </p:sp>
      <p:sp>
        <p:nvSpPr>
          <p:cNvPr id="10" name="TextBox 9"/>
          <p:cNvSpPr txBox="1"/>
          <p:nvPr/>
        </p:nvSpPr>
        <p:spPr>
          <a:xfrm>
            <a:off x="5931595" y="2776006"/>
            <a:ext cx="1908014" cy="553998"/>
          </a:xfrm>
          <a:prstGeom prst="rect">
            <a:avLst/>
          </a:prstGeom>
          <a:solidFill>
            <a:schemeClr val="bg1"/>
          </a:solidFill>
        </p:spPr>
        <p:txBody>
          <a:bodyPr wrap="square" rtlCol="0">
            <a:spAutoFit/>
          </a:bodyPr>
          <a:lstStyle/>
          <a:p>
            <a:pPr algn="ctr"/>
            <a:r>
              <a:rPr lang="en-CA" sz="1200" dirty="0">
                <a:solidFill>
                  <a:prstClr val="white"/>
                </a:solidFill>
              </a:rPr>
              <a:t>Luc Bruchet</a:t>
            </a:r>
          </a:p>
          <a:p>
            <a:pPr algn="ctr"/>
            <a:r>
              <a:rPr lang="en-CA" sz="900" dirty="0">
                <a:solidFill>
                  <a:prstClr val="white"/>
                </a:solidFill>
              </a:rPr>
              <a:t>2015 Pan Am Games-5000m</a:t>
            </a:r>
          </a:p>
          <a:p>
            <a:pPr algn="ctr"/>
            <a:r>
              <a:rPr lang="en-CA" sz="900" dirty="0">
                <a:solidFill>
                  <a:prstClr val="white"/>
                </a:solidFill>
              </a:rPr>
              <a:t>2015 Canadian Ranking – 5</a:t>
            </a:r>
            <a:r>
              <a:rPr lang="en-CA" sz="900" baseline="30000" dirty="0">
                <a:solidFill>
                  <a:prstClr val="white"/>
                </a:solidFill>
              </a:rPr>
              <a:t>th</a:t>
            </a:r>
            <a:r>
              <a:rPr lang="en-CA" sz="900" dirty="0">
                <a:solidFill>
                  <a:prstClr val="white"/>
                </a:solidFill>
              </a:rPr>
              <a:t>(5000m)</a:t>
            </a:r>
            <a:endParaRPr lang="en-CA" sz="1350" dirty="0">
              <a:solidFill>
                <a:prstClr val="white"/>
              </a:solidFill>
            </a:endParaRP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0030" t="10327" r="37860" b="4898"/>
          <a:stretch/>
        </p:blipFill>
        <p:spPr>
          <a:xfrm>
            <a:off x="2074219" y="3519045"/>
            <a:ext cx="967550" cy="1705654"/>
          </a:xfrm>
          <a:prstGeom prst="rect">
            <a:avLst/>
          </a:prstGeom>
        </p:spPr>
      </p:pic>
      <p:sp>
        <p:nvSpPr>
          <p:cNvPr id="12" name="TextBox 11"/>
          <p:cNvSpPr txBox="1"/>
          <p:nvPr/>
        </p:nvSpPr>
        <p:spPr>
          <a:xfrm>
            <a:off x="1567766" y="5315721"/>
            <a:ext cx="1959191" cy="553998"/>
          </a:xfrm>
          <a:prstGeom prst="rect">
            <a:avLst/>
          </a:prstGeom>
          <a:solidFill>
            <a:schemeClr val="bg1"/>
          </a:solidFill>
        </p:spPr>
        <p:txBody>
          <a:bodyPr wrap="none" rtlCol="0">
            <a:spAutoFit/>
          </a:bodyPr>
          <a:lstStyle/>
          <a:p>
            <a:pPr algn="ctr"/>
            <a:r>
              <a:rPr lang="en-CA" sz="1200" dirty="0">
                <a:solidFill>
                  <a:prstClr val="white"/>
                </a:solidFill>
              </a:rPr>
              <a:t>Kelly Wiebe</a:t>
            </a:r>
          </a:p>
          <a:p>
            <a:pPr algn="ctr"/>
            <a:r>
              <a:rPr lang="en-CA" sz="900" dirty="0">
                <a:solidFill>
                  <a:prstClr val="white"/>
                </a:solidFill>
              </a:rPr>
              <a:t>2015 Canadian 10000m Champion</a:t>
            </a:r>
          </a:p>
          <a:p>
            <a:pPr algn="ctr"/>
            <a:r>
              <a:rPr lang="en-CA" sz="900" dirty="0">
                <a:solidFill>
                  <a:prstClr val="white"/>
                </a:solidFill>
              </a:rPr>
              <a:t>2015 Canadian Ranking – 6</a:t>
            </a:r>
            <a:r>
              <a:rPr lang="en-CA" sz="900" baseline="30000" dirty="0">
                <a:solidFill>
                  <a:prstClr val="white"/>
                </a:solidFill>
              </a:rPr>
              <a:t>th</a:t>
            </a:r>
            <a:r>
              <a:rPr lang="en-CA" sz="900" dirty="0">
                <a:solidFill>
                  <a:prstClr val="white"/>
                </a:solidFill>
              </a:rPr>
              <a:t>(10000m)</a:t>
            </a:r>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r="1125" b="3514"/>
          <a:stretch/>
        </p:blipFill>
        <p:spPr>
          <a:xfrm>
            <a:off x="4107870" y="3519047"/>
            <a:ext cx="1188816" cy="1742849"/>
          </a:xfrm>
          <a:prstGeom prst="rect">
            <a:avLst/>
          </a:prstGeom>
        </p:spPr>
      </p:pic>
      <p:sp>
        <p:nvSpPr>
          <p:cNvPr id="14" name="TextBox 13"/>
          <p:cNvSpPr txBox="1"/>
          <p:nvPr/>
        </p:nvSpPr>
        <p:spPr>
          <a:xfrm>
            <a:off x="3762098" y="5315721"/>
            <a:ext cx="1840568" cy="415498"/>
          </a:xfrm>
          <a:prstGeom prst="rect">
            <a:avLst/>
          </a:prstGeom>
          <a:solidFill>
            <a:schemeClr val="bg1"/>
          </a:solidFill>
        </p:spPr>
        <p:txBody>
          <a:bodyPr wrap="none" rtlCol="0">
            <a:spAutoFit/>
          </a:bodyPr>
          <a:lstStyle/>
          <a:p>
            <a:pPr algn="ctr"/>
            <a:r>
              <a:rPr lang="en-CA" sz="1200" dirty="0">
                <a:solidFill>
                  <a:prstClr val="white"/>
                </a:solidFill>
              </a:rPr>
              <a:t>Theo Hunt</a:t>
            </a:r>
          </a:p>
          <a:p>
            <a:pPr algn="ctr"/>
            <a:r>
              <a:rPr lang="en-CA" sz="900" dirty="0">
                <a:solidFill>
                  <a:prstClr val="white"/>
                </a:solidFill>
              </a:rPr>
              <a:t>2014 Canadian Cross Country Team</a:t>
            </a:r>
          </a:p>
        </p:txBody>
      </p:sp>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62622" t="27415" r="16277" b="19758"/>
          <a:stretch/>
        </p:blipFill>
        <p:spPr>
          <a:xfrm>
            <a:off x="6362789" y="3519046"/>
            <a:ext cx="1045631" cy="1744095"/>
          </a:xfrm>
          <a:prstGeom prst="rect">
            <a:avLst/>
          </a:prstGeom>
        </p:spPr>
      </p:pic>
      <p:sp>
        <p:nvSpPr>
          <p:cNvPr id="16" name="TextBox 15"/>
          <p:cNvSpPr txBox="1"/>
          <p:nvPr/>
        </p:nvSpPr>
        <p:spPr>
          <a:xfrm>
            <a:off x="6035850" y="5315950"/>
            <a:ext cx="1699504" cy="415498"/>
          </a:xfrm>
          <a:prstGeom prst="rect">
            <a:avLst/>
          </a:prstGeom>
          <a:solidFill>
            <a:schemeClr val="bg1"/>
          </a:solidFill>
        </p:spPr>
        <p:txBody>
          <a:bodyPr wrap="none" rtlCol="0">
            <a:spAutoFit/>
          </a:bodyPr>
          <a:lstStyle/>
          <a:p>
            <a:pPr algn="ctr"/>
            <a:r>
              <a:rPr lang="en-CA" sz="1200" dirty="0">
                <a:solidFill>
                  <a:prstClr val="white"/>
                </a:solidFill>
              </a:rPr>
              <a:t>Catherine Watkins</a:t>
            </a:r>
          </a:p>
          <a:p>
            <a:pPr algn="ctr"/>
            <a:r>
              <a:rPr lang="en-CA" sz="900" dirty="0">
                <a:solidFill>
                  <a:prstClr val="white"/>
                </a:solidFill>
              </a:rPr>
              <a:t>2015 Pan Am Games - marathon</a:t>
            </a:r>
          </a:p>
        </p:txBody>
      </p:sp>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42090" t="22523" r="33568" b="3899"/>
          <a:stretch/>
        </p:blipFill>
        <p:spPr>
          <a:xfrm>
            <a:off x="8910089" y="3519046"/>
            <a:ext cx="865524" cy="1744095"/>
          </a:xfrm>
          <a:prstGeom prst="rect">
            <a:avLst/>
          </a:prstGeom>
        </p:spPr>
      </p:pic>
      <p:sp>
        <p:nvSpPr>
          <p:cNvPr id="19" name="TextBox 18"/>
          <p:cNvSpPr txBox="1"/>
          <p:nvPr/>
        </p:nvSpPr>
        <p:spPr>
          <a:xfrm>
            <a:off x="8292378" y="5315721"/>
            <a:ext cx="1976630" cy="553998"/>
          </a:xfrm>
          <a:prstGeom prst="rect">
            <a:avLst/>
          </a:prstGeom>
          <a:solidFill>
            <a:schemeClr val="bg1"/>
          </a:solidFill>
        </p:spPr>
        <p:txBody>
          <a:bodyPr wrap="square" rtlCol="0">
            <a:spAutoFit/>
          </a:bodyPr>
          <a:lstStyle/>
          <a:p>
            <a:pPr algn="ctr"/>
            <a:r>
              <a:rPr lang="en-CA" sz="1200" dirty="0">
                <a:solidFill>
                  <a:prstClr val="white"/>
                </a:solidFill>
              </a:rPr>
              <a:t>Justin Kent</a:t>
            </a:r>
          </a:p>
          <a:p>
            <a:pPr algn="ctr"/>
            <a:r>
              <a:rPr lang="en-CA" sz="900" dirty="0">
                <a:solidFill>
                  <a:prstClr val="white"/>
                </a:solidFill>
              </a:rPr>
              <a:t>NAIA Champion – 3000m s/c</a:t>
            </a:r>
          </a:p>
          <a:p>
            <a:pPr algn="ctr"/>
            <a:r>
              <a:rPr lang="en-CA" sz="900" dirty="0">
                <a:solidFill>
                  <a:prstClr val="white"/>
                </a:solidFill>
              </a:rPr>
              <a:t>2015 Canadian Ranking – 9</a:t>
            </a:r>
            <a:r>
              <a:rPr lang="en-CA" sz="900" baseline="30000" dirty="0">
                <a:solidFill>
                  <a:prstClr val="white"/>
                </a:solidFill>
              </a:rPr>
              <a:t>th</a:t>
            </a:r>
            <a:r>
              <a:rPr lang="en-CA" sz="900" dirty="0">
                <a:solidFill>
                  <a:prstClr val="white"/>
                </a:solidFill>
              </a:rPr>
              <a:t>(1500m)</a:t>
            </a:r>
          </a:p>
        </p:txBody>
      </p:sp>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l="35801" t="828" r="23759" b="9731"/>
          <a:stretch/>
        </p:blipFill>
        <p:spPr>
          <a:xfrm>
            <a:off x="6424598" y="1026083"/>
            <a:ext cx="1146950" cy="1691066"/>
          </a:xfrm>
          <a:prstGeom prst="rect">
            <a:avLst/>
          </a:prstGeom>
        </p:spPr>
      </p:pic>
    </p:spTree>
    <p:extLst>
      <p:ext uri="{BB962C8B-B14F-4D97-AF65-F5344CB8AC3E}">
        <p14:creationId xmlns:p14="http://schemas.microsoft.com/office/powerpoint/2010/main" val="80223223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4" t="12833" r="9358" b="5897"/>
          <a:stretch/>
        </p:blipFill>
        <p:spPr>
          <a:xfrm>
            <a:off x="2639617" y="981321"/>
            <a:ext cx="1347537" cy="1814332"/>
          </a:xfrm>
          <a:prstGeom prst="rect">
            <a:avLst/>
          </a:prstGeom>
        </p:spPr>
      </p:pic>
      <p:sp>
        <p:nvSpPr>
          <p:cNvPr id="3" name="TextBox 2"/>
          <p:cNvSpPr txBox="1"/>
          <p:nvPr/>
        </p:nvSpPr>
        <p:spPr>
          <a:xfrm>
            <a:off x="2196970" y="2879929"/>
            <a:ext cx="1942187" cy="553998"/>
          </a:xfrm>
          <a:prstGeom prst="rect">
            <a:avLst/>
          </a:prstGeom>
          <a:solidFill>
            <a:schemeClr val="bg1"/>
          </a:solidFill>
        </p:spPr>
        <p:txBody>
          <a:bodyPr wrap="square" rtlCol="0">
            <a:spAutoFit/>
          </a:bodyPr>
          <a:lstStyle/>
          <a:p>
            <a:pPr algn="ctr"/>
            <a:r>
              <a:rPr lang="en-CA" sz="1200" dirty="0">
                <a:solidFill>
                  <a:prstClr val="white"/>
                </a:solidFill>
              </a:rPr>
              <a:t>Rachel Cliff</a:t>
            </a:r>
          </a:p>
          <a:p>
            <a:pPr algn="ctr"/>
            <a:r>
              <a:rPr lang="en-CA" sz="900" dirty="0">
                <a:solidFill>
                  <a:prstClr val="white"/>
                </a:solidFill>
              </a:rPr>
              <a:t>2013 IAAF World Cross Country-25</a:t>
            </a:r>
            <a:r>
              <a:rPr lang="en-CA" sz="900" baseline="30000" dirty="0">
                <a:solidFill>
                  <a:prstClr val="white"/>
                </a:solidFill>
              </a:rPr>
              <a:t>th</a:t>
            </a:r>
            <a:endParaRPr lang="en-CA" sz="900" dirty="0">
              <a:solidFill>
                <a:prstClr val="white"/>
              </a:solidFill>
            </a:endParaRPr>
          </a:p>
          <a:p>
            <a:pPr algn="ctr"/>
            <a:r>
              <a:rPr lang="en-CA" sz="900" dirty="0">
                <a:solidFill>
                  <a:prstClr val="white"/>
                </a:solidFill>
              </a:rPr>
              <a:t>Ranked 3</a:t>
            </a:r>
            <a:r>
              <a:rPr lang="en-CA" sz="900" baseline="30000" dirty="0">
                <a:solidFill>
                  <a:prstClr val="white"/>
                </a:solidFill>
              </a:rPr>
              <a:t>rd</a:t>
            </a:r>
            <a:r>
              <a:rPr lang="en-CA" sz="900" dirty="0">
                <a:solidFill>
                  <a:prstClr val="white"/>
                </a:solidFill>
              </a:rPr>
              <a:t> in Canada (5000m</a:t>
            </a:r>
            <a:r>
              <a:rPr lang="en-CA" sz="900" dirty="0">
                <a:solidFill>
                  <a:prstClr val="black"/>
                </a:solidFill>
              </a:rPr>
              <a:t>)</a:t>
            </a:r>
          </a:p>
        </p:txBody>
      </p:sp>
      <p:sp>
        <p:nvSpPr>
          <p:cNvPr id="5" name="TextBox 4"/>
          <p:cNvSpPr txBox="1"/>
          <p:nvPr/>
        </p:nvSpPr>
        <p:spPr>
          <a:xfrm>
            <a:off x="2196970" y="5362695"/>
            <a:ext cx="1942187" cy="553998"/>
          </a:xfrm>
          <a:prstGeom prst="rect">
            <a:avLst/>
          </a:prstGeom>
          <a:solidFill>
            <a:schemeClr val="bg1"/>
          </a:solidFill>
        </p:spPr>
        <p:txBody>
          <a:bodyPr wrap="square" rtlCol="0">
            <a:spAutoFit/>
          </a:bodyPr>
          <a:lstStyle/>
          <a:p>
            <a:pPr algn="ctr"/>
            <a:r>
              <a:rPr lang="en-CA" sz="1200" dirty="0">
                <a:solidFill>
                  <a:prstClr val="white"/>
                </a:solidFill>
              </a:rPr>
              <a:t>Kevin Friesen</a:t>
            </a:r>
          </a:p>
          <a:p>
            <a:pPr algn="ctr"/>
            <a:r>
              <a:rPr lang="en-CA" sz="900" dirty="0">
                <a:solidFill>
                  <a:prstClr val="white"/>
                </a:solidFill>
              </a:rPr>
              <a:t>2014 BC 10000m Champion</a:t>
            </a:r>
          </a:p>
          <a:p>
            <a:pPr algn="ctr"/>
            <a:r>
              <a:rPr lang="en-CA" sz="900" dirty="0">
                <a:solidFill>
                  <a:prstClr val="white"/>
                </a:solidFill>
              </a:rPr>
              <a:t>2013 Bolder Boulder Team Canada</a:t>
            </a:r>
          </a:p>
        </p:txBody>
      </p:sp>
      <p:sp>
        <p:nvSpPr>
          <p:cNvPr id="6" name="TextBox 5"/>
          <p:cNvSpPr txBox="1"/>
          <p:nvPr/>
        </p:nvSpPr>
        <p:spPr>
          <a:xfrm>
            <a:off x="6672064" y="1148686"/>
            <a:ext cx="3672408" cy="3462486"/>
          </a:xfrm>
          <a:prstGeom prst="rect">
            <a:avLst/>
          </a:prstGeom>
          <a:solidFill>
            <a:schemeClr val="bg1"/>
          </a:solidFill>
        </p:spPr>
        <p:txBody>
          <a:bodyPr wrap="square" rtlCol="0">
            <a:spAutoFit/>
          </a:bodyPr>
          <a:lstStyle/>
          <a:p>
            <a:pPr algn="ctr"/>
            <a:r>
              <a:rPr lang="en-CA" sz="1350" dirty="0">
                <a:solidFill>
                  <a:prstClr val="white"/>
                </a:solidFill>
              </a:rPr>
              <a:t>Integrated Support Team</a:t>
            </a:r>
          </a:p>
          <a:p>
            <a:endParaRPr lang="en-CA" sz="1200" dirty="0">
              <a:solidFill>
                <a:prstClr val="white"/>
              </a:solidFill>
            </a:endParaRPr>
          </a:p>
          <a:p>
            <a:pPr marL="214313" indent="-214313">
              <a:buFont typeface="Arial" panose="020B0604020202020204" pitchFamily="34" charset="0"/>
              <a:buChar char="•"/>
            </a:pPr>
            <a:r>
              <a:rPr lang="en-CA" sz="1200" dirty="0">
                <a:solidFill>
                  <a:prstClr val="white"/>
                </a:solidFill>
              </a:rPr>
              <a:t>Physiotherapy</a:t>
            </a:r>
          </a:p>
          <a:p>
            <a:r>
              <a:rPr lang="en-CA" sz="1200" dirty="0">
                <a:solidFill>
                  <a:prstClr val="white"/>
                </a:solidFill>
              </a:rPr>
              <a:t>	Chris Napier</a:t>
            </a:r>
          </a:p>
          <a:p>
            <a:r>
              <a:rPr lang="en-CA" sz="1200" dirty="0">
                <a:solidFill>
                  <a:prstClr val="white"/>
                </a:solidFill>
              </a:rPr>
              <a:t>	Marilou Lamy</a:t>
            </a:r>
          </a:p>
          <a:p>
            <a:pPr marL="214313" indent="-214313">
              <a:buFont typeface="Arial" panose="020B0604020202020204" pitchFamily="34" charset="0"/>
              <a:buChar char="•"/>
            </a:pPr>
            <a:r>
              <a:rPr lang="en-CA" sz="1200" dirty="0">
                <a:solidFill>
                  <a:prstClr val="white"/>
                </a:solidFill>
              </a:rPr>
              <a:t>Sports Medicine</a:t>
            </a:r>
          </a:p>
          <a:p>
            <a:r>
              <a:rPr lang="en-CA" sz="1200" dirty="0">
                <a:solidFill>
                  <a:prstClr val="white"/>
                </a:solidFill>
              </a:rPr>
              <a:t>	Dr. Jim Bovard</a:t>
            </a:r>
          </a:p>
          <a:p>
            <a:pPr marL="214313" indent="-214313">
              <a:buFont typeface="Arial" panose="020B0604020202020204" pitchFamily="34" charset="0"/>
              <a:buChar char="•"/>
            </a:pPr>
            <a:r>
              <a:rPr lang="en-CA" sz="1200" dirty="0">
                <a:solidFill>
                  <a:prstClr val="white"/>
                </a:solidFill>
              </a:rPr>
              <a:t>Exercise Physiology</a:t>
            </a:r>
          </a:p>
          <a:p>
            <a:r>
              <a:rPr lang="en-CA" sz="1200" dirty="0">
                <a:solidFill>
                  <a:prstClr val="white"/>
                </a:solidFill>
              </a:rPr>
              <a:t>	Trent Stellingwerff, CSI</a:t>
            </a:r>
          </a:p>
          <a:p>
            <a:pPr marL="214313" indent="-214313">
              <a:buFont typeface="Arial" panose="020B0604020202020204" pitchFamily="34" charset="0"/>
              <a:buChar char="•"/>
            </a:pPr>
            <a:r>
              <a:rPr lang="en-CA" sz="1200" dirty="0">
                <a:solidFill>
                  <a:prstClr val="white"/>
                </a:solidFill>
              </a:rPr>
              <a:t>Nutrition</a:t>
            </a:r>
          </a:p>
          <a:p>
            <a:r>
              <a:rPr lang="en-CA" sz="1200" dirty="0">
                <a:solidFill>
                  <a:prstClr val="white"/>
                </a:solidFill>
              </a:rPr>
              <a:t>	Elizabeth Gnatiuk, Fortius</a:t>
            </a:r>
          </a:p>
          <a:p>
            <a:pPr marL="214313" indent="-214313">
              <a:buFont typeface="Arial" panose="020B0604020202020204" pitchFamily="34" charset="0"/>
              <a:buChar char="•"/>
            </a:pPr>
            <a:r>
              <a:rPr lang="en-CA" sz="1200" dirty="0">
                <a:solidFill>
                  <a:prstClr val="white"/>
                </a:solidFill>
              </a:rPr>
              <a:t>Sports Phycology</a:t>
            </a:r>
          </a:p>
          <a:p>
            <a:r>
              <a:rPr lang="en-CA" sz="1200" dirty="0">
                <a:solidFill>
                  <a:prstClr val="white"/>
                </a:solidFill>
              </a:rPr>
              <a:t>	Kirsten Barnes</a:t>
            </a:r>
          </a:p>
          <a:p>
            <a:pPr marL="214313" indent="-214313">
              <a:buFont typeface="Arial" panose="020B0604020202020204" pitchFamily="34" charset="0"/>
              <a:buChar char="•"/>
            </a:pPr>
            <a:r>
              <a:rPr lang="en-CA" sz="1200" dirty="0">
                <a:solidFill>
                  <a:prstClr val="white"/>
                </a:solidFill>
              </a:rPr>
              <a:t>Strength &amp; Conditioning</a:t>
            </a:r>
          </a:p>
          <a:p>
            <a:r>
              <a:rPr lang="en-CA" sz="1200" dirty="0">
                <a:solidFill>
                  <a:prstClr val="white"/>
                </a:solidFill>
              </a:rPr>
              <a:t>	Jon-Erik Kawamoto</a:t>
            </a:r>
          </a:p>
          <a:p>
            <a:pPr marL="214313" indent="-214313">
              <a:buFont typeface="Arial" panose="020B0604020202020204" pitchFamily="34" charset="0"/>
              <a:buChar char="•"/>
            </a:pPr>
            <a:r>
              <a:rPr lang="en-CA" sz="1200" dirty="0">
                <a:solidFill>
                  <a:prstClr val="white"/>
                </a:solidFill>
              </a:rPr>
              <a:t>Massage Therapy</a:t>
            </a:r>
          </a:p>
          <a:p>
            <a:r>
              <a:rPr lang="en-CA" sz="1200" dirty="0">
                <a:solidFill>
                  <a:prstClr val="white"/>
                </a:solidFill>
              </a:rPr>
              <a:t>	Bobby </a:t>
            </a:r>
            <a:r>
              <a:rPr lang="en-CA" sz="1200" dirty="0" err="1">
                <a:solidFill>
                  <a:prstClr val="white"/>
                </a:solidFill>
              </a:rPr>
              <a:t>Krudo</a:t>
            </a:r>
            <a:endParaRPr lang="en-CA" sz="1200" dirty="0">
              <a:solidFill>
                <a:prstClr val="white"/>
              </a:solidFill>
            </a:endParaRPr>
          </a:p>
          <a:p>
            <a:pPr marL="214313" indent="-214313">
              <a:buFont typeface="Arial" panose="020B0604020202020204" pitchFamily="34" charset="0"/>
              <a:buChar char="•"/>
            </a:pPr>
            <a:endParaRPr lang="en-CA" sz="1350" dirty="0">
              <a:solidFill>
                <a:prstClr val="white"/>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697" t="25151" r="30159" b="20669"/>
          <a:stretch/>
        </p:blipFill>
        <p:spPr>
          <a:xfrm>
            <a:off x="2517239" y="3552107"/>
            <a:ext cx="1324593" cy="1810589"/>
          </a:xfrm>
          <a:prstGeom prst="rect">
            <a:avLst/>
          </a:prstGeom>
        </p:spPr>
      </p:pic>
    </p:spTree>
    <p:extLst>
      <p:ext uri="{BB962C8B-B14F-4D97-AF65-F5344CB8AC3E}">
        <p14:creationId xmlns:p14="http://schemas.microsoft.com/office/powerpoint/2010/main" val="290024250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713929"/>
            <a:ext cx="4468512" cy="334025"/>
          </a:xfrm>
        </p:spPr>
        <p:txBody>
          <a:bodyPr>
            <a:normAutofit fontScale="90000"/>
          </a:bodyPr>
          <a:lstStyle/>
          <a:p>
            <a:r>
              <a:rPr lang="en-CA" sz="2700" dirty="0">
                <a:solidFill>
                  <a:srgbClr val="FF0000"/>
                </a:solidFill>
                <a:latin typeface="+mn-lt"/>
              </a:rPr>
              <a:t>Canadian Championship Podiums</a:t>
            </a:r>
          </a:p>
        </p:txBody>
      </p:sp>
      <p:sp>
        <p:nvSpPr>
          <p:cNvPr id="3" name="Content Placeholder 2"/>
          <p:cNvSpPr>
            <a:spLocks noGrp="1"/>
          </p:cNvSpPr>
          <p:nvPr>
            <p:ph idx="1"/>
          </p:nvPr>
        </p:nvSpPr>
        <p:spPr>
          <a:xfrm>
            <a:off x="2496391" y="2120431"/>
            <a:ext cx="1601744" cy="336014"/>
          </a:xfrm>
        </p:spPr>
        <p:txBody>
          <a:bodyPr>
            <a:normAutofit fontScale="92500" lnSpcReduction="10000"/>
          </a:bodyPr>
          <a:lstStyle/>
          <a:p>
            <a:pPr marL="0" indent="0">
              <a:buNone/>
            </a:pPr>
            <a:r>
              <a:rPr lang="en-CA" dirty="0"/>
              <a:t>8</a:t>
            </a:r>
            <a:r>
              <a:rPr lang="en-CA" dirty="0" smtClean="0"/>
              <a:t> (3 athletes)</a:t>
            </a:r>
            <a:endParaRPr lang="en-CA" dirty="0"/>
          </a:p>
        </p:txBody>
      </p:sp>
      <p:sp>
        <p:nvSpPr>
          <p:cNvPr id="4" name="TextBox 3"/>
          <p:cNvSpPr txBox="1"/>
          <p:nvPr/>
        </p:nvSpPr>
        <p:spPr>
          <a:xfrm>
            <a:off x="2152650" y="2457068"/>
            <a:ext cx="3620530" cy="461665"/>
          </a:xfrm>
          <a:prstGeom prst="rect">
            <a:avLst/>
          </a:prstGeom>
          <a:noFill/>
        </p:spPr>
        <p:txBody>
          <a:bodyPr wrap="square" rtlCol="0">
            <a:spAutoFit/>
          </a:bodyPr>
          <a:lstStyle/>
          <a:p>
            <a:r>
              <a:rPr lang="en-CA" sz="2400" dirty="0">
                <a:solidFill>
                  <a:srgbClr val="FF0000"/>
                </a:solidFill>
              </a:rPr>
              <a:t>Canadian Champions</a:t>
            </a:r>
          </a:p>
        </p:txBody>
      </p:sp>
      <p:sp>
        <p:nvSpPr>
          <p:cNvPr id="5" name="TextBox 4"/>
          <p:cNvSpPr txBox="1"/>
          <p:nvPr/>
        </p:nvSpPr>
        <p:spPr>
          <a:xfrm>
            <a:off x="2510997" y="2926055"/>
            <a:ext cx="1612557" cy="415498"/>
          </a:xfrm>
          <a:prstGeom prst="rect">
            <a:avLst/>
          </a:prstGeom>
          <a:noFill/>
        </p:spPr>
        <p:txBody>
          <a:bodyPr wrap="square" rtlCol="0">
            <a:spAutoFit/>
          </a:bodyPr>
          <a:lstStyle/>
          <a:p>
            <a:r>
              <a:rPr lang="en-CA" sz="2100" dirty="0">
                <a:solidFill>
                  <a:prstClr val="white"/>
                </a:solidFill>
              </a:rPr>
              <a:t>2 (2 athletes)</a:t>
            </a:r>
          </a:p>
        </p:txBody>
      </p:sp>
      <p:sp>
        <p:nvSpPr>
          <p:cNvPr id="6" name="TextBox 5"/>
          <p:cNvSpPr txBox="1"/>
          <p:nvPr/>
        </p:nvSpPr>
        <p:spPr>
          <a:xfrm>
            <a:off x="2152652" y="3386465"/>
            <a:ext cx="3250955" cy="461665"/>
          </a:xfrm>
          <a:prstGeom prst="rect">
            <a:avLst/>
          </a:prstGeom>
          <a:noFill/>
        </p:spPr>
        <p:txBody>
          <a:bodyPr wrap="none" rtlCol="0">
            <a:spAutoFit/>
          </a:bodyPr>
          <a:lstStyle/>
          <a:p>
            <a:r>
              <a:rPr lang="en-CA" sz="2400" dirty="0">
                <a:solidFill>
                  <a:srgbClr val="FF0000"/>
                </a:solidFill>
              </a:rPr>
              <a:t>National Team Members</a:t>
            </a:r>
          </a:p>
        </p:txBody>
      </p:sp>
      <p:sp>
        <p:nvSpPr>
          <p:cNvPr id="7" name="TextBox 6"/>
          <p:cNvSpPr txBox="1"/>
          <p:nvPr/>
        </p:nvSpPr>
        <p:spPr>
          <a:xfrm>
            <a:off x="2496390" y="3802476"/>
            <a:ext cx="2285754" cy="415498"/>
          </a:xfrm>
          <a:prstGeom prst="rect">
            <a:avLst/>
          </a:prstGeom>
          <a:noFill/>
        </p:spPr>
        <p:txBody>
          <a:bodyPr wrap="none" rtlCol="0">
            <a:spAutoFit/>
          </a:bodyPr>
          <a:lstStyle/>
          <a:p>
            <a:r>
              <a:rPr lang="en-CA" sz="2100" dirty="0">
                <a:solidFill>
                  <a:prstClr val="white"/>
                </a:solidFill>
              </a:rPr>
              <a:t>6 Spots (4 athletes)</a:t>
            </a:r>
          </a:p>
        </p:txBody>
      </p:sp>
      <p:sp>
        <p:nvSpPr>
          <p:cNvPr id="8" name="TextBox 7"/>
          <p:cNvSpPr txBox="1"/>
          <p:nvPr/>
        </p:nvSpPr>
        <p:spPr>
          <a:xfrm>
            <a:off x="2152652" y="4194892"/>
            <a:ext cx="2405467" cy="461665"/>
          </a:xfrm>
          <a:prstGeom prst="rect">
            <a:avLst/>
          </a:prstGeom>
          <a:noFill/>
        </p:spPr>
        <p:txBody>
          <a:bodyPr wrap="none" rtlCol="0">
            <a:spAutoFit/>
          </a:bodyPr>
          <a:lstStyle/>
          <a:p>
            <a:r>
              <a:rPr lang="en-CA" sz="2400" dirty="0">
                <a:solidFill>
                  <a:srgbClr val="FF0000"/>
                </a:solidFill>
              </a:rPr>
              <a:t>Canadian Records</a:t>
            </a:r>
          </a:p>
        </p:txBody>
      </p:sp>
      <p:sp>
        <p:nvSpPr>
          <p:cNvPr id="9" name="TextBox 8"/>
          <p:cNvSpPr txBox="1"/>
          <p:nvPr/>
        </p:nvSpPr>
        <p:spPr>
          <a:xfrm>
            <a:off x="2510995" y="4633472"/>
            <a:ext cx="320922" cy="415498"/>
          </a:xfrm>
          <a:prstGeom prst="rect">
            <a:avLst/>
          </a:prstGeom>
          <a:noFill/>
        </p:spPr>
        <p:txBody>
          <a:bodyPr wrap="none" rtlCol="0">
            <a:spAutoFit/>
          </a:bodyPr>
          <a:lstStyle/>
          <a:p>
            <a:r>
              <a:rPr lang="en-CA" sz="2100" dirty="0">
                <a:solidFill>
                  <a:srgbClr val="FFC000"/>
                </a:solidFill>
              </a:rPr>
              <a:t>1</a:t>
            </a:r>
          </a:p>
        </p:txBody>
      </p:sp>
      <p:sp>
        <p:nvSpPr>
          <p:cNvPr id="11" name="TextBox 10"/>
          <p:cNvSpPr txBox="1"/>
          <p:nvPr/>
        </p:nvSpPr>
        <p:spPr>
          <a:xfrm>
            <a:off x="6742838" y="1713927"/>
            <a:ext cx="3834882" cy="3416320"/>
          </a:xfrm>
          <a:prstGeom prst="rect">
            <a:avLst/>
          </a:prstGeom>
          <a:noFill/>
        </p:spPr>
        <p:txBody>
          <a:bodyPr wrap="square" rtlCol="0">
            <a:spAutoFit/>
          </a:bodyPr>
          <a:lstStyle/>
          <a:p>
            <a:pPr>
              <a:lnSpc>
                <a:spcPct val="150000"/>
              </a:lnSpc>
            </a:pPr>
            <a:r>
              <a:rPr lang="en-CA" sz="1200" dirty="0">
                <a:solidFill>
                  <a:prstClr val="white"/>
                </a:solidFill>
              </a:rPr>
              <a:t>        </a:t>
            </a:r>
            <a:r>
              <a:rPr lang="en-CA" sz="1200" u="sng" dirty="0">
                <a:solidFill>
                  <a:prstClr val="white"/>
                </a:solidFill>
              </a:rPr>
              <a:t>2015 Highlights</a:t>
            </a:r>
          </a:p>
          <a:p>
            <a:pPr marL="128588" indent="-128588">
              <a:lnSpc>
                <a:spcPct val="150000"/>
              </a:lnSpc>
              <a:buFont typeface="Arial" panose="020B0604020202020204" pitchFamily="34" charset="0"/>
              <a:buChar char="•"/>
            </a:pPr>
            <a:r>
              <a:rPr lang="en-CA" sz="1200" dirty="0">
                <a:solidFill>
                  <a:prstClr val="white"/>
                </a:solidFill>
              </a:rPr>
              <a:t>Natasha Wodak – 10000m Canadian record -31:41.51 (Olympic Standard)</a:t>
            </a:r>
          </a:p>
          <a:p>
            <a:pPr marL="128588" indent="-128588">
              <a:lnSpc>
                <a:spcPct val="150000"/>
              </a:lnSpc>
              <a:buFont typeface="Arial" panose="020B0604020202020204" pitchFamily="34" charset="0"/>
              <a:buChar char="•"/>
            </a:pPr>
            <a:r>
              <a:rPr lang="en-CA" sz="1200" dirty="0">
                <a:solidFill>
                  <a:prstClr val="white"/>
                </a:solidFill>
              </a:rPr>
              <a:t>IAAF World Track &amp; Field Championships, China</a:t>
            </a:r>
          </a:p>
          <a:p>
            <a:pPr marL="471488" lvl="1" indent="-128588">
              <a:lnSpc>
                <a:spcPct val="150000"/>
              </a:lnSpc>
              <a:buFont typeface="Arial" panose="020B0604020202020204" pitchFamily="34" charset="0"/>
              <a:buChar char="•"/>
            </a:pPr>
            <a:r>
              <a:rPr lang="en-CA" sz="1200" dirty="0">
                <a:solidFill>
                  <a:prstClr val="white"/>
                </a:solidFill>
              </a:rPr>
              <a:t>Natasha Wodak – 10000m</a:t>
            </a:r>
          </a:p>
          <a:p>
            <a:pPr marL="128588" indent="-128588">
              <a:lnSpc>
                <a:spcPct val="150000"/>
              </a:lnSpc>
              <a:buFont typeface="Arial" panose="020B0604020202020204" pitchFamily="34" charset="0"/>
              <a:buChar char="•"/>
            </a:pPr>
            <a:r>
              <a:rPr lang="en-CA" sz="1200" dirty="0">
                <a:solidFill>
                  <a:prstClr val="white"/>
                </a:solidFill>
              </a:rPr>
              <a:t>Pan Am Games, Toronto - 3 athletes</a:t>
            </a:r>
          </a:p>
          <a:p>
            <a:pPr marL="471488" lvl="1" indent="-128588">
              <a:lnSpc>
                <a:spcPct val="150000"/>
              </a:lnSpc>
              <a:buFont typeface="Arial" panose="020B0604020202020204" pitchFamily="34" charset="0"/>
              <a:buChar char="•"/>
            </a:pPr>
            <a:r>
              <a:rPr lang="en-CA" sz="1200" dirty="0">
                <a:solidFill>
                  <a:prstClr val="white"/>
                </a:solidFill>
              </a:rPr>
              <a:t>Natasha Wodak – 10000m</a:t>
            </a:r>
          </a:p>
          <a:p>
            <a:pPr marL="471488" lvl="1" indent="-128588">
              <a:lnSpc>
                <a:spcPct val="150000"/>
              </a:lnSpc>
              <a:buFont typeface="Arial" panose="020B0604020202020204" pitchFamily="34" charset="0"/>
              <a:buChar char="•"/>
            </a:pPr>
            <a:r>
              <a:rPr lang="en-CA" sz="1200" dirty="0">
                <a:solidFill>
                  <a:prstClr val="white"/>
                </a:solidFill>
              </a:rPr>
              <a:t>Luc Bruchet – 5000m</a:t>
            </a:r>
          </a:p>
          <a:p>
            <a:pPr marL="471488" lvl="1" indent="-128588">
              <a:lnSpc>
                <a:spcPct val="150000"/>
              </a:lnSpc>
              <a:buFont typeface="Arial" panose="020B0604020202020204" pitchFamily="34" charset="0"/>
              <a:buChar char="•"/>
            </a:pPr>
            <a:r>
              <a:rPr lang="en-CA" sz="1200" dirty="0">
                <a:solidFill>
                  <a:prstClr val="white"/>
                </a:solidFill>
              </a:rPr>
              <a:t>Catherine Watkins – marathon</a:t>
            </a:r>
          </a:p>
          <a:p>
            <a:pPr marL="128588" indent="-128588">
              <a:lnSpc>
                <a:spcPct val="150000"/>
              </a:lnSpc>
              <a:buFont typeface="Arial" panose="020B0604020202020204" pitchFamily="34" charset="0"/>
              <a:buChar char="•"/>
            </a:pPr>
            <a:r>
              <a:rPr lang="en-CA" sz="1200" dirty="0">
                <a:solidFill>
                  <a:prstClr val="white"/>
                </a:solidFill>
              </a:rPr>
              <a:t>IAAF World  Cross Country Championships, China</a:t>
            </a:r>
          </a:p>
          <a:p>
            <a:pPr marL="471488" lvl="1" indent="-128588">
              <a:lnSpc>
                <a:spcPct val="150000"/>
              </a:lnSpc>
              <a:buFont typeface="Arial" panose="020B0604020202020204" pitchFamily="34" charset="0"/>
              <a:buChar char="•"/>
            </a:pPr>
            <a:r>
              <a:rPr lang="en-CA" sz="1200" dirty="0">
                <a:solidFill>
                  <a:prstClr val="white"/>
                </a:solidFill>
              </a:rPr>
              <a:t>Kelly Wiebe (50</a:t>
            </a:r>
            <a:r>
              <a:rPr lang="en-CA" sz="1200" baseline="30000" dirty="0">
                <a:solidFill>
                  <a:prstClr val="white"/>
                </a:solidFill>
              </a:rPr>
              <a:t>th</a:t>
            </a:r>
            <a:r>
              <a:rPr lang="en-CA" sz="1200" dirty="0">
                <a:solidFill>
                  <a:prstClr val="white"/>
                </a:solidFill>
              </a:rPr>
              <a:t>)</a:t>
            </a:r>
          </a:p>
          <a:p>
            <a:pPr marL="471488" lvl="1" indent="-128588">
              <a:lnSpc>
                <a:spcPct val="150000"/>
              </a:lnSpc>
              <a:buFont typeface="Arial" panose="020B0604020202020204" pitchFamily="34" charset="0"/>
              <a:buChar char="•"/>
            </a:pPr>
            <a:r>
              <a:rPr lang="en-CA" sz="1200" dirty="0">
                <a:solidFill>
                  <a:prstClr val="white"/>
                </a:solidFill>
              </a:rPr>
              <a:t>Natasha Wodak (27</a:t>
            </a:r>
            <a:r>
              <a:rPr lang="en-CA" sz="1200" baseline="30000" dirty="0">
                <a:solidFill>
                  <a:prstClr val="white"/>
                </a:solidFill>
              </a:rPr>
              <a:t>th</a:t>
            </a:r>
            <a:r>
              <a:rPr lang="en-CA" sz="1200" dirty="0">
                <a:solidFill>
                  <a:prstClr val="white"/>
                </a:solidFill>
              </a:rPr>
              <a:t>)</a:t>
            </a:r>
          </a:p>
        </p:txBody>
      </p:sp>
    </p:spTree>
    <p:extLst>
      <p:ext uri="{BB962C8B-B14F-4D97-AF65-F5344CB8AC3E}">
        <p14:creationId xmlns:p14="http://schemas.microsoft.com/office/powerpoint/2010/main" val="4031262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Widescreen</PresentationFormat>
  <Paragraphs>73</Paragraphs>
  <Slides>4</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vt:i4>
      </vt:variant>
    </vt:vector>
  </HeadingPairs>
  <TitlesOfParts>
    <vt:vector size="11" baseType="lpstr">
      <vt:lpstr>Arial</vt:lpstr>
      <vt:lpstr>Calibri</vt:lpstr>
      <vt:lpstr>Calibri Light</vt:lpstr>
      <vt:lpstr>1_Office Theme</vt:lpstr>
      <vt:lpstr>2_Office Theme</vt:lpstr>
      <vt:lpstr>3_Office Theme</vt:lpstr>
      <vt:lpstr>4_Office Theme</vt:lpstr>
      <vt:lpstr>BC Endurance Project</vt:lpstr>
      <vt:lpstr>PowerPoint Presentation</vt:lpstr>
      <vt:lpstr>PowerPoint Presentation</vt:lpstr>
      <vt:lpstr>Canadian Championship Podiums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Endurance Project</dc:title>
  <dc:creator>Brian McCalder</dc:creator>
  <cp:lastModifiedBy>Brian McCalder</cp:lastModifiedBy>
  <cp:revision>1</cp:revision>
  <dcterms:created xsi:type="dcterms:W3CDTF">2015-12-03T01:23:51Z</dcterms:created>
  <dcterms:modified xsi:type="dcterms:W3CDTF">2015-12-03T01:24:16Z</dcterms:modified>
</cp:coreProperties>
</file>